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C1F4123-126D-4BFA-AC6F-70859F077B2B}"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1"/>
          </p:nvPr>
        </p:nvSpPr>
        <p:spPr/>
        <p:txBody>
          <a:bodyPr/>
          <a:p>
            <a:fld id="{5005E6DA-9512-433C-9ED7-D40B2AA0544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1"/>
          </p:nvPr>
        </p:nvSpPr>
        <p:spPr/>
        <p:txBody>
          <a:bodyPr/>
          <a:p>
            <a:fld id="{0507D9F5-7238-469C-A091-E8C777AD6115}"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1"/>
          </p:nvPr>
        </p:nvSpPr>
        <p:spPr/>
        <p:txBody>
          <a:bodyPr/>
          <a:p>
            <a:fld id="{04BFA5EE-285C-4FFF-BF31-63A965808269}"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A40549A-C6D7-4677-9A90-19E10D1C574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2"/>
          </p:nvPr>
        </p:nvSpPr>
        <p:spPr/>
        <p:txBody>
          <a:bodyPr/>
          <a:p>
            <a:fld id="{5821F631-8679-43A8-A553-C9F581878AE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2"/>
          </p:nvPr>
        </p:nvSpPr>
        <p:spPr/>
        <p:txBody>
          <a:bodyPr/>
          <a:p>
            <a:fld id="{3171D53B-25FB-418E-AC5F-60B9DB3D3AE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2"/>
          </p:nvPr>
        </p:nvSpPr>
        <p:spPr/>
        <p:txBody>
          <a:bodyPr/>
          <a:p>
            <a:fld id="{C84AD3C0-928F-462C-9615-3010CDBF005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2"/>
          </p:nvPr>
        </p:nvSpPr>
        <p:spPr/>
        <p:txBody>
          <a:bodyPr/>
          <a:p>
            <a:fld id="{86A24F53-D305-4B82-A4D1-E130F6C60DF1}"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2"/>
          </p:nvPr>
        </p:nvSpPr>
        <p:spPr/>
        <p:txBody>
          <a:bodyPr/>
          <a:p>
            <a:fld id="{A856B121-45BE-435B-9658-74F75BE3142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71788A36-0387-4146-8A0C-15CDFC07134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1"/>
          </p:nvPr>
        </p:nvSpPr>
        <p:spPr/>
        <p:txBody>
          <a:bodyPr/>
          <a:p>
            <a:fld id="{ADFF7869-AA3D-40D7-B5AB-88C67B59A74D}"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71451A31-760C-435B-84D4-E9332A0BC90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501F6138-73AD-47C8-A51A-087813C11D92}"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2"/>
          </p:nvPr>
        </p:nvSpPr>
        <p:spPr/>
        <p:txBody>
          <a:bodyPr/>
          <a:p>
            <a:fld id="{B751B57A-5312-4088-856E-E212B2DB773A}"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2"/>
          </p:nvPr>
        </p:nvSpPr>
        <p:spPr/>
        <p:txBody>
          <a:bodyPr/>
          <a:p>
            <a:fld id="{23709BF6-D8AE-4C53-92E4-DB50774D8E8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2"/>
          </p:nvPr>
        </p:nvSpPr>
        <p:spPr/>
        <p:txBody>
          <a:bodyPr/>
          <a:p>
            <a:fld id="{EA1490DD-E383-4A43-B044-8287602D981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1"/>
          </p:nvPr>
        </p:nvSpPr>
        <p:spPr/>
        <p:txBody>
          <a:bodyPr/>
          <a:p>
            <a:fld id="{B013AAF9-B3E3-4095-BB22-10B48BA4B91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1"/>
          </p:nvPr>
        </p:nvSpPr>
        <p:spPr/>
        <p:txBody>
          <a:bodyPr/>
          <a:p>
            <a:fld id="{7B2DB9D1-B67B-4C03-A1A7-F3E7E13226A2}"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1"/>
          </p:nvPr>
        </p:nvSpPr>
        <p:spPr/>
        <p:txBody>
          <a:bodyPr/>
          <a:p>
            <a:fld id="{7A62B6D1-2C6B-449A-B4E4-0A344A5C0CC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1"/>
          </p:nvPr>
        </p:nvSpPr>
        <p:spPr/>
        <p:txBody>
          <a:bodyPr/>
          <a:p>
            <a:fld id="{29CFE7CF-8C4B-499F-B003-0EFECD7D99A3}"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5A539176-9AF4-4897-921E-B161FB8736CC}"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5F1A0DBA-8E7C-4FBA-A60B-844B1590C4E3}"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333B6B8E-AAF1-4661-88E1-D0BEF2D67E3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p>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99F962F0-DABC-4005-97D4-F53D0FF80E73}" type="slidenum">
              <a:rPr b="0" lang="en" sz="1000" spc="-1" strike="noStrike">
                <a:solidFill>
                  <a:srgbClr val="595959"/>
                </a:solidFill>
                <a:latin typeface="Arial"/>
                <a:ea typeface="Arial"/>
              </a:rPr>
              <a:t>&lt;number&gt;</a:t>
            </a:fld>
            <a:endParaRPr b="0" lang="en-IN"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D3389066-5D4D-4470-BE9D-C922E7F88BAF}" type="slidenum">
              <a:rPr b="0" lang="en" sz="1000" spc="-1" strike="noStrike">
                <a:solidFill>
                  <a:srgbClr val="595959"/>
                </a:solidFill>
                <a:latin typeface="Arial"/>
                <a:ea typeface="Aria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ui.adsabs.harvard.edu/abs/2024arXiv240515972A/abstract" TargetMode="External"/><Relationship Id="rId2" Type="http://schemas.openxmlformats.org/officeDocument/2006/relationships/hyperlink" Target="https://ui.adsabs.harvard.edu/abs/2024arXiv240603518R/abstract" TargetMode="Externa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632520" y="874800"/>
            <a:ext cx="8565120" cy="1329120"/>
          </a:xfrm>
          <a:prstGeom prst="rect">
            <a:avLst/>
          </a:prstGeom>
          <a:noFill/>
          <a:ln w="0">
            <a:noFill/>
          </a:ln>
        </p:spPr>
        <p:txBody>
          <a:bodyPr tIns="91440" bIns="91440" anchor="b">
            <a:normAutofit/>
          </a:bodyPr>
          <a:p>
            <a:pPr>
              <a:lnSpc>
                <a:spcPct val="100000"/>
              </a:lnSpc>
              <a:buNone/>
              <a:tabLst>
                <a:tab algn="l" pos="0"/>
              </a:tabLst>
            </a:pPr>
            <a:r>
              <a:rPr b="1" lang="en" sz="2600" spc="-1" strike="noStrike">
                <a:solidFill>
                  <a:srgbClr val="ffffff"/>
                </a:solidFill>
                <a:latin typeface="Arial"/>
                <a:ea typeface="Arial"/>
              </a:rPr>
              <a:t>Modeling a M</a:t>
            </a:r>
            <a:r>
              <a:rPr b="1" lang="en" sz="2600" spc="-1" strike="noStrike" baseline="-25000">
                <a:solidFill>
                  <a:srgbClr val="ffffff"/>
                </a:solidFill>
                <a:latin typeface="Arial"/>
                <a:ea typeface="Arial"/>
              </a:rPr>
              <a:t>*</a:t>
            </a:r>
            <a:r>
              <a:rPr b="1" lang="en" sz="2600" spc="-1" strike="noStrike">
                <a:solidFill>
                  <a:srgbClr val="ffffff"/>
                </a:solidFill>
                <a:latin typeface="Arial"/>
                <a:ea typeface="Arial"/>
              </a:rPr>
              <a:t>~ 10</a:t>
            </a:r>
            <a:r>
              <a:rPr b="1" lang="en" sz="2600" spc="-1" strike="noStrike" baseline="30000">
                <a:solidFill>
                  <a:srgbClr val="ffffff"/>
                </a:solidFill>
                <a:latin typeface="Arial"/>
                <a:ea typeface="Arial"/>
              </a:rPr>
              <a:t>11</a:t>
            </a:r>
            <a:r>
              <a:rPr b="1" lang="en" sz="2600" spc="-1" strike="noStrike">
                <a:solidFill>
                  <a:srgbClr val="ffffff"/>
                </a:solidFill>
                <a:latin typeface="Arial"/>
                <a:ea typeface="Arial"/>
              </a:rPr>
              <a:t> M</a:t>
            </a:r>
            <a:r>
              <a:rPr b="1" lang="en" sz="2600" spc="-1" strike="noStrike" baseline="-25000">
                <a:solidFill>
                  <a:srgbClr val="ffffff"/>
                </a:solidFill>
                <a:latin typeface="Arial"/>
                <a:ea typeface="Arial"/>
              </a:rPr>
              <a:t>☉ </a:t>
            </a:r>
            <a:r>
              <a:rPr b="1" lang="en" sz="2600" spc="-1" strike="noStrike">
                <a:solidFill>
                  <a:srgbClr val="ffffff"/>
                </a:solidFill>
                <a:latin typeface="Arial"/>
                <a:ea typeface="Arial"/>
              </a:rPr>
              <a:t>galaxy at z ~ 1.55 detected with JWST/MIRI</a:t>
            </a:r>
            <a:endParaRPr b="0" lang="en-IN" sz="2600" spc="-1" strike="noStrike">
              <a:solidFill>
                <a:srgbClr val="000000"/>
              </a:solidFill>
              <a:latin typeface="Arial"/>
            </a:endParaRPr>
          </a:p>
        </p:txBody>
      </p:sp>
      <p:sp>
        <p:nvSpPr>
          <p:cNvPr id="79" name="Google Shape;55;p13"/>
          <p:cNvSpPr/>
          <p:nvPr/>
        </p:nvSpPr>
        <p:spPr>
          <a:xfrm>
            <a:off x="3385440" y="225360"/>
            <a:ext cx="2373120" cy="4680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600" spc="-1" strike="noStrike">
                <a:solidFill>
                  <a:srgbClr val="ffffff"/>
                </a:solidFill>
                <a:latin typeface="Arial"/>
                <a:ea typeface="Arial"/>
              </a:rPr>
              <a:t>CHRIST COSPAR 2025</a:t>
            </a:r>
            <a:endParaRPr b="0" lang="en-IN" sz="1600" spc="-1" strike="noStrike">
              <a:latin typeface="Arial"/>
            </a:endParaRPr>
          </a:p>
        </p:txBody>
      </p:sp>
      <p:sp>
        <p:nvSpPr>
          <p:cNvPr id="80" name="Google Shape;56;p13"/>
          <p:cNvSpPr/>
          <p:nvPr/>
        </p:nvSpPr>
        <p:spPr>
          <a:xfrm>
            <a:off x="1875960" y="3705840"/>
            <a:ext cx="7270920" cy="63396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500" spc="-1" strike="noStrike">
                <a:solidFill>
                  <a:srgbClr val="ffffff"/>
                </a:solidFill>
                <a:latin typeface="Arial"/>
                <a:ea typeface="Arial"/>
              </a:rPr>
              <a:t>Shankar Ray, PhD Student, </a:t>
            </a:r>
            <a:r>
              <a:rPr b="1" lang="en" sz="1300" spc="-1" strike="noStrike">
                <a:solidFill>
                  <a:srgbClr val="ffffff"/>
                </a:solidFill>
                <a:latin typeface="Arial"/>
                <a:ea typeface="Arial"/>
              </a:rPr>
              <a:t>CHRIST (Deemed to be University)</a:t>
            </a:r>
            <a:endParaRPr b="0" lang="en-IN" sz="1300" spc="-1" strike="noStrike">
              <a:latin typeface="Arial"/>
            </a:endParaRPr>
          </a:p>
          <a:p>
            <a:pPr>
              <a:lnSpc>
                <a:spcPct val="100000"/>
              </a:lnSpc>
              <a:buNone/>
              <a:tabLst>
                <a:tab algn="l" pos="0"/>
              </a:tabLst>
            </a:pPr>
            <a:r>
              <a:rPr b="1" lang="en" sz="1500" spc="-1" strike="noStrike">
                <a:solidFill>
                  <a:srgbClr val="ffffff"/>
                </a:solidFill>
                <a:latin typeface="Arial"/>
                <a:ea typeface="Arial"/>
              </a:rPr>
              <a:t>Project Supervisor: Stacey Alberts, </a:t>
            </a:r>
            <a:r>
              <a:rPr b="1" lang="en" sz="1300" spc="-1" strike="noStrike">
                <a:solidFill>
                  <a:srgbClr val="ffffff"/>
                </a:solidFill>
                <a:latin typeface="Arial"/>
                <a:ea typeface="Arial"/>
              </a:rPr>
              <a:t>University of Arizona/ Space Telescope Science Institute (STScI)</a:t>
            </a:r>
            <a:endParaRPr b="0" lang="en-IN" sz="13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142920"/>
            <a:ext cx="8520120" cy="572400"/>
          </a:xfrm>
          <a:prstGeom prst="rect">
            <a:avLst/>
          </a:prstGeom>
          <a:noFill/>
          <a:ln w="0">
            <a:noFill/>
          </a:ln>
        </p:spPr>
        <p:txBody>
          <a:bodyPr tIns="91440" bIns="91440" anchor="t">
            <a:noAutofit/>
          </a:bodyPr>
          <a:p>
            <a:pPr>
              <a:lnSpc>
                <a:spcPct val="100000"/>
              </a:lnSpc>
              <a:buNone/>
              <a:tabLst>
                <a:tab algn="l" pos="0"/>
              </a:tabLst>
            </a:pPr>
            <a:r>
              <a:rPr b="1" lang="en" sz="2400" spc="-1" strike="noStrike">
                <a:solidFill>
                  <a:srgbClr val="000000"/>
                </a:solidFill>
                <a:latin typeface="Arial"/>
                <a:ea typeface="Arial"/>
              </a:rPr>
              <a:t>MIRI F560W data calibration from SMILES survey</a:t>
            </a:r>
            <a:r>
              <a:rPr b="0" lang="en" sz="2400" spc="-1" strike="noStrike">
                <a:solidFill>
                  <a:srgbClr val="000000"/>
                </a:solidFill>
                <a:latin typeface="Arial"/>
                <a:ea typeface="Arial"/>
              </a:rPr>
              <a:t> </a:t>
            </a:r>
            <a:r>
              <a:rPr b="0" lang="en" sz="1800" spc="-1" strike="noStrike">
                <a:solidFill>
                  <a:srgbClr val="0000ff"/>
                </a:solidFill>
                <a:latin typeface="Arial"/>
                <a:ea typeface="Arial"/>
              </a:rPr>
              <a:t>(</a:t>
            </a:r>
            <a:r>
              <a:rPr b="0" lang="en" sz="1800" spc="-1" strike="noStrike" u="sng">
                <a:solidFill>
                  <a:srgbClr val="0000ff"/>
                </a:solidFill>
                <a:uFillTx/>
                <a:latin typeface="Arial"/>
                <a:ea typeface="Arial"/>
                <a:hlinkClick r:id="rId1"/>
              </a:rPr>
              <a:t>Alberts et al. 2024</a:t>
            </a:r>
            <a:r>
              <a:rPr b="0" lang="en" sz="1800" spc="-1" strike="noStrike">
                <a:solidFill>
                  <a:srgbClr val="0000ff"/>
                </a:solidFill>
                <a:latin typeface="Arial"/>
                <a:ea typeface="Arial"/>
              </a:rPr>
              <a:t>,</a:t>
            </a:r>
            <a:r>
              <a:rPr b="0" lang="en" sz="1800" spc="-1" strike="noStrike" u="sng">
                <a:solidFill>
                  <a:srgbClr val="0000ff"/>
                </a:solidFill>
                <a:uFillTx/>
                <a:latin typeface="Arial"/>
                <a:ea typeface="Arial"/>
                <a:hlinkClick r:id="rId2"/>
              </a:rPr>
              <a:t> Rieke et al. 2024</a:t>
            </a:r>
            <a:r>
              <a:rPr b="0" lang="en" sz="1800" spc="-1" strike="noStrike">
                <a:solidFill>
                  <a:srgbClr val="0000ff"/>
                </a:solidFill>
                <a:latin typeface="Arial"/>
                <a:ea typeface="Arial"/>
              </a:rPr>
              <a:t>)</a:t>
            </a:r>
            <a:endParaRPr b="0" lang="en-IN" sz="1800" spc="-1" strike="noStrike">
              <a:solidFill>
                <a:srgbClr val="000000"/>
              </a:solidFill>
              <a:latin typeface="Arial"/>
            </a:endParaRPr>
          </a:p>
          <a:p>
            <a:pPr>
              <a:lnSpc>
                <a:spcPct val="100000"/>
              </a:lnSpc>
              <a:buNone/>
              <a:tabLst>
                <a:tab algn="l" pos="0"/>
              </a:tabLst>
            </a:pPr>
            <a:endParaRPr b="0" lang="en-IN" sz="2800" spc="-1" strike="noStrike">
              <a:solidFill>
                <a:srgbClr val="000000"/>
              </a:solidFill>
              <a:latin typeface="Arial"/>
            </a:endParaRPr>
          </a:p>
        </p:txBody>
      </p:sp>
      <p:sp>
        <p:nvSpPr>
          <p:cNvPr id="82"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spcAft>
                <a:spcPts val="1199"/>
              </a:spcAft>
              <a:buNone/>
              <a:tabLst>
                <a:tab algn="l" pos="0"/>
              </a:tabLst>
            </a:pPr>
            <a:r>
              <a:rPr b="0" lang="en" sz="1800" spc="-1" strike="noStrike">
                <a:solidFill>
                  <a:srgbClr val="595959"/>
                </a:solidFill>
                <a:latin typeface="Arial"/>
                <a:ea typeface="Arial"/>
              </a:rPr>
              <a:t> </a:t>
            </a:r>
            <a:endParaRPr b="0" lang="en-IN" sz="1800" spc="-1" strike="noStrike">
              <a:solidFill>
                <a:srgbClr val="000000"/>
              </a:solidFill>
              <a:latin typeface="Arial"/>
            </a:endParaRPr>
          </a:p>
        </p:txBody>
      </p:sp>
      <p:pic>
        <p:nvPicPr>
          <p:cNvPr id="83" name="Google Shape;63;p14" descr=""/>
          <p:cNvPicPr/>
          <p:nvPr/>
        </p:nvPicPr>
        <p:blipFill>
          <a:blip r:embed="rId3"/>
          <a:stretch/>
        </p:blipFill>
        <p:spPr>
          <a:xfrm>
            <a:off x="273960" y="1646640"/>
            <a:ext cx="2439720" cy="3472920"/>
          </a:xfrm>
          <a:prstGeom prst="rect">
            <a:avLst/>
          </a:prstGeom>
          <a:ln w="0">
            <a:noFill/>
          </a:ln>
        </p:spPr>
      </p:pic>
      <p:pic>
        <p:nvPicPr>
          <p:cNvPr id="84" name="Google Shape;64;p14" descr=""/>
          <p:cNvPicPr/>
          <p:nvPr/>
        </p:nvPicPr>
        <p:blipFill>
          <a:blip r:embed="rId4"/>
          <a:stretch/>
        </p:blipFill>
        <p:spPr>
          <a:xfrm>
            <a:off x="2973600" y="1670400"/>
            <a:ext cx="2483640" cy="3472920"/>
          </a:xfrm>
          <a:prstGeom prst="rect">
            <a:avLst/>
          </a:prstGeom>
          <a:ln w="0">
            <a:noFill/>
          </a:ln>
        </p:spPr>
      </p:pic>
      <p:sp>
        <p:nvSpPr>
          <p:cNvPr id="85" name="Google Shape;65;p14"/>
          <p:cNvSpPr/>
          <p:nvPr/>
        </p:nvSpPr>
        <p:spPr>
          <a:xfrm>
            <a:off x="432720" y="1238400"/>
            <a:ext cx="2974320" cy="20412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 sz="1300" spc="-1" strike="noStrike">
                <a:solidFill>
                  <a:srgbClr val="000000"/>
                </a:solidFill>
                <a:latin typeface="Arial"/>
                <a:ea typeface="Arial"/>
              </a:rPr>
              <a:t>Default pipeline product</a:t>
            </a:r>
            <a:endParaRPr b="0" lang="en-IN" sz="1300" spc="-1" strike="noStrike">
              <a:latin typeface="Arial"/>
            </a:endParaRPr>
          </a:p>
        </p:txBody>
      </p:sp>
      <p:sp>
        <p:nvSpPr>
          <p:cNvPr id="86" name="Google Shape;66;p14"/>
          <p:cNvSpPr/>
          <p:nvPr/>
        </p:nvSpPr>
        <p:spPr>
          <a:xfrm>
            <a:off x="2660760" y="906840"/>
            <a:ext cx="4129920" cy="1050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300" spc="-1" strike="noStrike">
                <a:solidFill>
                  <a:srgbClr val="000000"/>
                </a:solidFill>
                <a:latin typeface="Arial"/>
                <a:ea typeface="Arial"/>
              </a:rPr>
              <a:t>Pipeline product after ‘modified’ background estimation and subtraction (intervention needed just before stage 3 of the pipeline)</a:t>
            </a:r>
            <a:endParaRPr b="0" lang="en-IN" sz="1300" spc="-1" strike="noStrike">
              <a:latin typeface="Arial"/>
            </a:endParaRPr>
          </a:p>
          <a:p>
            <a:pPr>
              <a:lnSpc>
                <a:spcPct val="100000"/>
              </a:lnSpc>
              <a:buNone/>
              <a:tabLst>
                <a:tab algn="l" pos="0"/>
              </a:tabLst>
            </a:pPr>
            <a:endParaRPr b="0" lang="en-IN" sz="1800" spc="-1" strike="noStrike">
              <a:latin typeface="Arial"/>
            </a:endParaRPr>
          </a:p>
        </p:txBody>
      </p:sp>
      <p:pic>
        <p:nvPicPr>
          <p:cNvPr id="87" name="Google Shape;67;p14" descr=""/>
          <p:cNvPicPr/>
          <p:nvPr/>
        </p:nvPicPr>
        <p:blipFill>
          <a:blip r:embed="rId5"/>
          <a:stretch/>
        </p:blipFill>
        <p:spPr>
          <a:xfrm>
            <a:off x="5665680" y="1715040"/>
            <a:ext cx="3341880" cy="3255120"/>
          </a:xfrm>
          <a:prstGeom prst="rect">
            <a:avLst/>
          </a:prstGeom>
          <a:ln w="0">
            <a:noFill/>
          </a:ln>
        </p:spPr>
      </p:pic>
      <p:sp>
        <p:nvSpPr>
          <p:cNvPr id="88" name="Google Shape;68;p14"/>
          <p:cNvSpPr/>
          <p:nvPr/>
        </p:nvSpPr>
        <p:spPr>
          <a:xfrm>
            <a:off x="225360" y="1262160"/>
            <a:ext cx="3413160" cy="461520"/>
          </a:xfrm>
          <a:prstGeom prst="rect">
            <a:avLst/>
          </a:prstGeom>
          <a:noFill/>
          <a:ln w="0">
            <a:noFill/>
          </a:ln>
        </p:spPr>
        <p:style>
          <a:lnRef idx="0"/>
          <a:fillRef idx="0"/>
          <a:effectRef idx="0"/>
          <a:fontRef idx="minor"/>
        </p:style>
      </p:sp>
      <p:sp>
        <p:nvSpPr>
          <p:cNvPr id="89" name="Google Shape;69;p14"/>
          <p:cNvSpPr/>
          <p:nvPr/>
        </p:nvSpPr>
        <p:spPr>
          <a:xfrm>
            <a:off x="7774920" y="1262160"/>
            <a:ext cx="1185120" cy="864720"/>
          </a:xfrm>
          <a:prstGeom prst="wedgeRectCallout">
            <a:avLst>
              <a:gd name="adj1" fmla="val -20833"/>
              <a:gd name="adj2" fmla="val 62500"/>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buNone/>
              <a:tabLst>
                <a:tab algn="l" pos="0"/>
              </a:tabLst>
            </a:pPr>
            <a:r>
              <a:rPr b="1" lang="en" sz="1400" spc="-1" strike="noStrike">
                <a:solidFill>
                  <a:srgbClr val="0000ff"/>
                </a:solidFill>
                <a:latin typeface="Arial"/>
                <a:ea typeface="Arial"/>
              </a:rPr>
              <a:t>HLSP for F560W</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34720" y="65880"/>
            <a:ext cx="8784720" cy="572400"/>
          </a:xfrm>
          <a:prstGeom prst="rect">
            <a:avLst/>
          </a:prstGeom>
          <a:noFill/>
          <a:ln w="0">
            <a:noFill/>
          </a:ln>
        </p:spPr>
        <p:txBody>
          <a:bodyPr tIns="91440" bIns="91440" anchor="t">
            <a:normAutofit fontScale="82000"/>
          </a:bodyPr>
          <a:p>
            <a:pPr>
              <a:lnSpc>
                <a:spcPct val="100000"/>
              </a:lnSpc>
              <a:buNone/>
              <a:tabLst>
                <a:tab algn="l" pos="0"/>
              </a:tabLst>
            </a:pPr>
            <a:r>
              <a:rPr b="1" lang="en" sz="2800" spc="-1" strike="noStrike">
                <a:solidFill>
                  <a:srgbClr val="000000"/>
                </a:solidFill>
                <a:latin typeface="Arial"/>
                <a:ea typeface="Arial"/>
              </a:rPr>
              <a:t>Few properties of galaxies within 1.35 ≲ z ≲ 1.85 with F560W </a:t>
            </a:r>
            <a:endParaRPr b="0" lang="en-IN" sz="2800" spc="-1" strike="noStrike">
              <a:solidFill>
                <a:srgbClr val="000000"/>
              </a:solidFill>
              <a:latin typeface="Arial"/>
            </a:endParaRPr>
          </a:p>
        </p:txBody>
      </p:sp>
      <p:sp>
        <p:nvSpPr>
          <p:cNvPr id="91" name="PlaceHolder 2"/>
          <p:cNvSpPr>
            <a:spLocks noGrp="1"/>
          </p:cNvSpPr>
          <p:nvPr>
            <p:ph/>
          </p:nvPr>
        </p:nvSpPr>
        <p:spPr>
          <a:xfrm>
            <a:off x="311760" y="3458880"/>
            <a:ext cx="8520120" cy="1303200"/>
          </a:xfrm>
          <a:prstGeom prst="rect">
            <a:avLst/>
          </a:prstGeom>
          <a:noFill/>
          <a:ln w="0">
            <a:noFill/>
          </a:ln>
        </p:spPr>
        <p:txBody>
          <a:bodyPr tIns="91440" bIns="91440" anchor="t">
            <a:normAutofit/>
          </a:bodyPr>
          <a:p>
            <a:pPr>
              <a:lnSpc>
                <a:spcPct val="115000"/>
              </a:lnSpc>
              <a:spcAft>
                <a:spcPts val="1199"/>
              </a:spcAft>
              <a:buNone/>
              <a:tabLst>
                <a:tab algn="l" pos="0"/>
              </a:tabLst>
            </a:pPr>
            <a:r>
              <a:rPr b="1" lang="en" sz="1800" spc="-1" strike="noStrike">
                <a:solidFill>
                  <a:srgbClr val="595959"/>
                </a:solidFill>
                <a:latin typeface="Arial"/>
                <a:ea typeface="Arial"/>
              </a:rPr>
              <a:t>Here, we show some histograms of the galaxies found in the redshift range of 1.35 to 1.85 for which the 2MASS Ks ~2.2 micron emission is observed in F560W. We found a total of 412 galaxies in this redshift range.</a:t>
            </a:r>
            <a:endParaRPr b="0" lang="en-IN" sz="1800" spc="-1" strike="noStrike">
              <a:solidFill>
                <a:srgbClr val="000000"/>
              </a:solidFill>
              <a:latin typeface="Arial"/>
            </a:endParaRPr>
          </a:p>
        </p:txBody>
      </p:sp>
      <p:pic>
        <p:nvPicPr>
          <p:cNvPr id="92" name="Google Shape;76;p15" descr=""/>
          <p:cNvPicPr/>
          <p:nvPr/>
        </p:nvPicPr>
        <p:blipFill>
          <a:blip r:embed="rId1"/>
          <a:stretch/>
        </p:blipFill>
        <p:spPr>
          <a:xfrm>
            <a:off x="156960" y="887040"/>
            <a:ext cx="2883600" cy="2340360"/>
          </a:xfrm>
          <a:prstGeom prst="rect">
            <a:avLst/>
          </a:prstGeom>
          <a:ln w="0">
            <a:noFill/>
          </a:ln>
        </p:spPr>
      </p:pic>
      <p:pic>
        <p:nvPicPr>
          <p:cNvPr id="93" name="Google Shape;77;p15" descr=""/>
          <p:cNvPicPr/>
          <p:nvPr/>
        </p:nvPicPr>
        <p:blipFill>
          <a:blip r:embed="rId2"/>
          <a:stretch/>
        </p:blipFill>
        <p:spPr>
          <a:xfrm>
            <a:off x="3139560" y="885600"/>
            <a:ext cx="2883600" cy="2340360"/>
          </a:xfrm>
          <a:prstGeom prst="rect">
            <a:avLst/>
          </a:prstGeom>
          <a:ln w="0">
            <a:noFill/>
          </a:ln>
        </p:spPr>
      </p:pic>
      <p:pic>
        <p:nvPicPr>
          <p:cNvPr id="94" name="Google Shape;78;p15" descr=""/>
          <p:cNvPicPr/>
          <p:nvPr/>
        </p:nvPicPr>
        <p:blipFill>
          <a:blip r:embed="rId3"/>
          <a:stretch/>
        </p:blipFill>
        <p:spPr>
          <a:xfrm>
            <a:off x="6158160" y="873360"/>
            <a:ext cx="2883600" cy="2370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95" name="Google Shape;83;p16" descr=""/>
          <p:cNvPicPr/>
          <p:nvPr/>
        </p:nvPicPr>
        <p:blipFill>
          <a:blip r:embed="rId2"/>
          <a:stretch/>
        </p:blipFill>
        <p:spPr>
          <a:xfrm>
            <a:off x="2036880" y="625320"/>
            <a:ext cx="5069880" cy="4168080"/>
          </a:xfrm>
          <a:prstGeom prst="rect">
            <a:avLst/>
          </a:prstGeom>
          <a:ln w="19050">
            <a:solidFill>
              <a:srgbClr val="000000"/>
            </a:solidFill>
            <a:round/>
          </a:ln>
        </p:spPr>
      </p:pic>
      <p:sp>
        <p:nvSpPr>
          <p:cNvPr id="96" name="Google Shape;84;p16"/>
          <p:cNvSpPr/>
          <p:nvPr/>
        </p:nvSpPr>
        <p:spPr>
          <a:xfrm>
            <a:off x="6153120" y="2672640"/>
            <a:ext cx="2315160" cy="1072080"/>
          </a:xfrm>
          <a:prstGeom prst="wedgeRoundRectCallout">
            <a:avLst>
              <a:gd name="adj1" fmla="val -20833"/>
              <a:gd name="adj2" fmla="val 62500"/>
              <a:gd name="adj3" fmla="val 0"/>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buNone/>
              <a:tabLst>
                <a:tab algn="l" pos="0"/>
              </a:tabLst>
            </a:pPr>
            <a:r>
              <a:rPr b="1" lang="en" sz="1600" spc="-1" strike="noStrike">
                <a:solidFill>
                  <a:srgbClr val="0000ff"/>
                </a:solidFill>
                <a:latin typeface="Arial"/>
                <a:ea typeface="Arial"/>
              </a:rPr>
              <a:t>The galaxy I have modeled is right here!</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 presetSubtype="8">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repl">
                                        <p:cTn id="7" dur="1000"/>
                                        <p:tgtEl>
                                          <p:spTgt spid="9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2" presetSubtype="2">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repl">
                                        <p:cTn id="12" dur="1000"/>
                                        <p:tgtEl>
                                          <p:spTgt spid="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101160"/>
            <a:ext cx="8520120" cy="572400"/>
          </a:xfrm>
          <a:prstGeom prst="rect">
            <a:avLst/>
          </a:prstGeom>
          <a:noFill/>
          <a:ln w="0">
            <a:noFill/>
          </a:ln>
        </p:spPr>
        <p:txBody>
          <a:bodyPr tIns="91440" bIns="91440" anchor="t">
            <a:normAutofit fontScale="91000"/>
          </a:bodyPr>
          <a:p>
            <a:pPr>
              <a:lnSpc>
                <a:spcPct val="100000"/>
              </a:lnSpc>
              <a:buNone/>
              <a:tabLst>
                <a:tab algn="l" pos="0"/>
              </a:tabLst>
            </a:pPr>
            <a:r>
              <a:rPr b="1" lang="en" sz="2800" spc="-1" strike="noStrike">
                <a:solidFill>
                  <a:srgbClr val="000000"/>
                </a:solidFill>
                <a:latin typeface="Arial"/>
                <a:ea typeface="Arial"/>
              </a:rPr>
              <a:t>How does that massive galaxy look like?</a:t>
            </a:r>
            <a:endParaRPr b="0" lang="en-IN" sz="2800" spc="-1" strike="noStrike">
              <a:solidFill>
                <a:srgbClr val="000000"/>
              </a:solidFill>
              <a:latin typeface="Arial"/>
            </a:endParaRPr>
          </a:p>
        </p:txBody>
      </p:sp>
      <p:sp>
        <p:nvSpPr>
          <p:cNvPr id="98"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spcAft>
                <a:spcPts val="1199"/>
              </a:spcAft>
              <a:buNone/>
              <a:tabLst>
                <a:tab algn="l" pos="0"/>
              </a:tabLst>
            </a:pPr>
            <a:r>
              <a:rPr b="0" lang="en" sz="1800" spc="-1" strike="noStrike">
                <a:solidFill>
                  <a:srgbClr val="595959"/>
                </a:solidFill>
                <a:latin typeface="Arial"/>
                <a:ea typeface="Arial"/>
              </a:rPr>
              <a:t> </a:t>
            </a:r>
            <a:endParaRPr b="0" lang="en-IN" sz="1800" spc="-1" strike="noStrike">
              <a:solidFill>
                <a:srgbClr val="000000"/>
              </a:solidFill>
              <a:latin typeface="Arial"/>
            </a:endParaRPr>
          </a:p>
        </p:txBody>
      </p:sp>
      <p:pic>
        <p:nvPicPr>
          <p:cNvPr id="99" name="Google Shape;91;p17" descr=""/>
          <p:cNvPicPr/>
          <p:nvPr/>
        </p:nvPicPr>
        <p:blipFill>
          <a:blip r:embed="rId1"/>
          <a:stretch/>
        </p:blipFill>
        <p:spPr>
          <a:xfrm>
            <a:off x="722880" y="1152360"/>
            <a:ext cx="3576600" cy="3250440"/>
          </a:xfrm>
          <a:prstGeom prst="rect">
            <a:avLst/>
          </a:prstGeom>
          <a:ln w="19050">
            <a:solidFill>
              <a:srgbClr val="ff0000"/>
            </a:solidFill>
            <a:round/>
          </a:ln>
        </p:spPr>
      </p:pic>
      <p:pic>
        <p:nvPicPr>
          <p:cNvPr id="100" name="Google Shape;92;p17" descr=""/>
          <p:cNvPicPr/>
          <p:nvPr/>
        </p:nvPicPr>
        <p:blipFill>
          <a:blip r:embed="rId2"/>
          <a:stretch/>
        </p:blipFill>
        <p:spPr>
          <a:xfrm>
            <a:off x="4479480" y="587520"/>
            <a:ext cx="1666440" cy="1704600"/>
          </a:xfrm>
          <a:prstGeom prst="rect">
            <a:avLst/>
          </a:prstGeom>
          <a:ln w="19050">
            <a:solidFill>
              <a:srgbClr val="ff0000"/>
            </a:solidFill>
            <a:round/>
          </a:ln>
        </p:spPr>
      </p:pic>
      <p:sp>
        <p:nvSpPr>
          <p:cNvPr id="101" name="Google Shape;93;p17"/>
          <p:cNvSpPr/>
          <p:nvPr/>
        </p:nvSpPr>
        <p:spPr>
          <a:xfrm>
            <a:off x="2210400" y="2405880"/>
            <a:ext cx="556920" cy="639720"/>
          </a:xfrm>
          <a:prstGeom prst="rect">
            <a:avLst/>
          </a:prstGeom>
          <a:noFill/>
          <a:ln w="9525">
            <a:solidFill>
              <a:srgbClr val="ff0000"/>
            </a:solidFill>
            <a:round/>
          </a:ln>
        </p:spPr>
        <p:style>
          <a:lnRef idx="0"/>
          <a:fillRef idx="0"/>
          <a:effectRef idx="0"/>
          <a:fontRef idx="minor"/>
        </p:style>
      </p:sp>
      <p:sp>
        <p:nvSpPr>
          <p:cNvPr id="102" name="Google Shape;94;p17"/>
          <p:cNvSpPr/>
          <p:nvPr/>
        </p:nvSpPr>
        <p:spPr>
          <a:xfrm flipH="1" rot="10800000">
            <a:off x="2210040" y="581040"/>
            <a:ext cx="2287080" cy="182484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103" name="Google Shape;95;p17"/>
          <p:cNvSpPr/>
          <p:nvPr/>
        </p:nvSpPr>
        <p:spPr>
          <a:xfrm flipH="1" rot="10800000">
            <a:off x="2755800" y="2281680"/>
            <a:ext cx="1730160" cy="124200"/>
          </a:xfrm>
          <a:custGeom>
            <a:avLst/>
            <a:gdLst/>
            <a:ahLst/>
            <a:rect l="l" t="t" r="r" b="b"/>
            <a:pathLst>
              <a:path w="21600" h="21600">
                <a:moveTo>
                  <a:pt x="0" y="0"/>
                </a:moveTo>
                <a:lnTo>
                  <a:pt x="21600" y="21600"/>
                </a:lnTo>
              </a:path>
            </a:pathLst>
          </a:custGeom>
          <a:noFill/>
          <a:ln w="19050">
            <a:solidFill>
              <a:srgbClr val="ff0000"/>
            </a:solidFill>
            <a:round/>
            <a:tailEnd len="med" type="triangle" w="med"/>
          </a:ln>
        </p:spPr>
        <p:style>
          <a:lnRef idx="0"/>
          <a:fillRef idx="0"/>
          <a:effectRef idx="0"/>
          <a:fontRef idx="minor"/>
        </p:style>
      </p:sp>
      <p:sp>
        <p:nvSpPr>
          <p:cNvPr id="104" name="Google Shape;96;p17"/>
          <p:cNvSpPr/>
          <p:nvPr/>
        </p:nvSpPr>
        <p:spPr>
          <a:xfrm>
            <a:off x="1209240" y="3502440"/>
            <a:ext cx="2838240" cy="4147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400" spc="-1" strike="noStrike">
                <a:solidFill>
                  <a:srgbClr val="ffffff"/>
                </a:solidFill>
                <a:latin typeface="Arial"/>
                <a:ea typeface="Arial"/>
              </a:rPr>
              <a:t>RGB Image </a:t>
            </a:r>
            <a:r>
              <a:rPr b="1" lang="en" sz="800" spc="-1" strike="noStrike">
                <a:solidFill>
                  <a:srgbClr val="ffffff"/>
                </a:solidFill>
                <a:latin typeface="Arial"/>
                <a:ea typeface="Arial"/>
              </a:rPr>
              <a:t>(Credit: The Dawn JWST Archive)</a:t>
            </a:r>
            <a:endParaRPr b="0" lang="en-IN" sz="800" spc="-1" strike="noStrike">
              <a:latin typeface="Arial"/>
            </a:endParaRPr>
          </a:p>
        </p:txBody>
      </p:sp>
      <p:pic>
        <p:nvPicPr>
          <p:cNvPr id="105" name="Google Shape;97;p17" descr=""/>
          <p:cNvPicPr/>
          <p:nvPr/>
        </p:nvPicPr>
        <p:blipFill>
          <a:blip r:embed="rId3"/>
          <a:stretch/>
        </p:blipFill>
        <p:spPr>
          <a:xfrm>
            <a:off x="5934960" y="2014560"/>
            <a:ext cx="1752120" cy="1752120"/>
          </a:xfrm>
          <a:prstGeom prst="rect">
            <a:avLst/>
          </a:prstGeom>
          <a:ln w="19050">
            <a:solidFill>
              <a:srgbClr val="000000"/>
            </a:solidFill>
            <a:round/>
          </a:ln>
        </p:spPr>
      </p:pic>
      <p:sp>
        <p:nvSpPr>
          <p:cNvPr id="106" name="Google Shape;98;p17"/>
          <p:cNvSpPr/>
          <p:nvPr/>
        </p:nvSpPr>
        <p:spPr>
          <a:xfrm>
            <a:off x="5946120" y="2014560"/>
            <a:ext cx="173016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000000"/>
                </a:solidFill>
                <a:highlight>
                  <a:srgbClr val="eeeeee"/>
                </a:highlight>
                <a:latin typeface="Arial"/>
                <a:ea typeface="Arial"/>
              </a:rPr>
              <a:t>F560W</a:t>
            </a:r>
            <a:endParaRPr b="0" lang="en-IN" sz="1600" spc="-1" strike="noStrike">
              <a:latin typeface="Arial"/>
            </a:endParaRPr>
          </a:p>
        </p:txBody>
      </p:sp>
      <p:sp>
        <p:nvSpPr>
          <p:cNvPr id="107" name="Google Shape;99;p17"/>
          <p:cNvSpPr/>
          <p:nvPr/>
        </p:nvSpPr>
        <p:spPr>
          <a:xfrm>
            <a:off x="4361760" y="4056480"/>
            <a:ext cx="4781880" cy="7405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500" spc="-1" strike="noStrike">
                <a:solidFill>
                  <a:srgbClr val="000000"/>
                </a:solidFill>
                <a:latin typeface="Arial"/>
                <a:ea typeface="Arial"/>
              </a:rPr>
              <a:t>F560W image is taken as an input for structural decomposition after masking for background sources (stars and/or galaxies)</a:t>
            </a:r>
            <a:endParaRPr b="0" lang="en-IN" sz="1500" spc="-1" strike="noStrike">
              <a:latin typeface="Arial"/>
            </a:endParaRPr>
          </a:p>
        </p:txBody>
      </p:sp>
      <p:sp>
        <p:nvSpPr>
          <p:cNvPr id="108" name="Google Shape;100;p17"/>
          <p:cNvSpPr/>
          <p:nvPr/>
        </p:nvSpPr>
        <p:spPr>
          <a:xfrm>
            <a:off x="5946120" y="3782160"/>
            <a:ext cx="1781280" cy="124200"/>
          </a:xfrm>
          <a:prstGeom prst="rect">
            <a:avLst/>
          </a:prstGeom>
          <a:noFill/>
          <a:ln w="0">
            <a:noFill/>
          </a:ln>
        </p:spPr>
        <p:style>
          <a:lnRef idx="0"/>
          <a:fillRef idx="0"/>
          <a:effectRef idx="0"/>
          <a:fontRef idx="minor"/>
        </p:style>
        <p:txBody>
          <a:bodyPr tIns="124560" bIns="124560" anchor="t">
            <a:noAutofit/>
          </a:bodyPr>
          <a:p>
            <a:pPr>
              <a:lnSpc>
                <a:spcPct val="100000"/>
              </a:lnSpc>
              <a:buNone/>
              <a:tabLst>
                <a:tab algn="l" pos="0"/>
              </a:tabLst>
            </a:pPr>
            <a:r>
              <a:rPr b="1" lang="en" sz="1100" spc="-1" strike="noStrike">
                <a:solidFill>
                  <a:srgbClr val="0000ff"/>
                </a:solidFill>
                <a:latin typeface="Arial"/>
                <a:ea typeface="Arial"/>
              </a:rPr>
              <a:t>RA, DEC = 53.17, -27.77</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70560"/>
            <a:ext cx="8520120" cy="572400"/>
          </a:xfrm>
          <a:prstGeom prst="rect">
            <a:avLst/>
          </a:prstGeom>
          <a:noFill/>
          <a:ln w="0">
            <a:noFill/>
          </a:ln>
        </p:spPr>
        <p:txBody>
          <a:bodyPr tIns="91440" bIns="91440" anchor="t">
            <a:normAutofit fontScale="90000"/>
          </a:bodyPr>
          <a:p>
            <a:pPr>
              <a:lnSpc>
                <a:spcPct val="100000"/>
              </a:lnSpc>
              <a:buNone/>
              <a:tabLst>
                <a:tab algn="l" pos="0"/>
              </a:tabLst>
            </a:pPr>
            <a:r>
              <a:rPr b="1" lang="en" sz="2800" spc="-1" strike="noStrike">
                <a:solidFill>
                  <a:srgbClr val="000000"/>
                </a:solidFill>
                <a:latin typeface="Arial"/>
                <a:ea typeface="Arial"/>
              </a:rPr>
              <a:t>Decomposing the structure of the massive galaxy</a:t>
            </a:r>
            <a:endParaRPr b="0" lang="en-IN" sz="2800" spc="-1" strike="noStrike">
              <a:solidFill>
                <a:srgbClr val="000000"/>
              </a:solidFill>
              <a:latin typeface="Arial"/>
            </a:endParaRPr>
          </a:p>
        </p:txBody>
      </p:sp>
      <p:sp>
        <p:nvSpPr>
          <p:cNvPr id="110" name="PlaceHolder 2"/>
          <p:cNvSpPr>
            <a:spLocks noGrp="1"/>
          </p:cNvSpPr>
          <p:nvPr>
            <p:ph/>
          </p:nvPr>
        </p:nvSpPr>
        <p:spPr>
          <a:xfrm>
            <a:off x="0" y="324360"/>
            <a:ext cx="4642200" cy="2920320"/>
          </a:xfrm>
          <a:prstGeom prst="rect">
            <a:avLst/>
          </a:prstGeom>
          <a:noFill/>
          <a:ln w="0">
            <a:noFill/>
          </a:ln>
        </p:spPr>
        <p:txBody>
          <a:bodyPr tIns="91440" bIns="91440" anchor="t">
            <a:noAutofit/>
          </a:bodyPr>
          <a:p>
            <a:pPr>
              <a:lnSpc>
                <a:spcPct val="100000"/>
              </a:lnSpc>
              <a:buNone/>
              <a:tabLst>
                <a:tab algn="l" pos="0"/>
              </a:tabLst>
            </a:pPr>
            <a:r>
              <a:rPr b="1" lang="en" sz="1090" spc="-1" strike="noStrike">
                <a:solidFill>
                  <a:srgbClr val="000000"/>
                </a:solidFill>
                <a:latin typeface="Arial"/>
                <a:ea typeface="Arial"/>
              </a:rPr>
              <a:t>What did we do?</a:t>
            </a:r>
            <a:r>
              <a:rPr b="0" lang="en" sz="1090" spc="-1" strike="noStrike">
                <a:solidFill>
                  <a:srgbClr val="595959"/>
                </a:solidFill>
                <a:latin typeface="Arial"/>
                <a:ea typeface="Arial"/>
              </a:rPr>
              <a:t> The galaxy is modeled by two Sersic, one exponential and a point spread function using GALFIT (</a:t>
            </a:r>
            <a:r>
              <a:rPr b="0" lang="en" sz="1090" spc="-1" strike="noStrike">
                <a:solidFill>
                  <a:srgbClr val="0000ff"/>
                </a:solidFill>
                <a:latin typeface="Arial"/>
                <a:ea typeface="Arial"/>
              </a:rPr>
              <a:t>Peng et al. 2010</a:t>
            </a:r>
            <a:r>
              <a:rPr b="0" lang="en" sz="1090" spc="-1" strike="noStrike">
                <a:solidFill>
                  <a:srgbClr val="595959"/>
                </a:solidFill>
                <a:latin typeface="Arial"/>
                <a:ea typeface="Arial"/>
              </a:rPr>
              <a:t>).</a:t>
            </a:r>
            <a:endParaRPr b="0" lang="en-IN" sz="1090" spc="-1" strike="noStrike">
              <a:solidFill>
                <a:srgbClr val="000000"/>
              </a:solidFill>
              <a:latin typeface="Arial"/>
            </a:endParaRPr>
          </a:p>
          <a:p>
            <a:pPr>
              <a:lnSpc>
                <a:spcPct val="100000"/>
              </a:lnSpc>
              <a:buNone/>
              <a:tabLst>
                <a:tab algn="l" pos="0"/>
              </a:tabLst>
            </a:pPr>
            <a:endParaRPr b="0" lang="en-IN" sz="1090" spc="-1" strike="noStrike">
              <a:solidFill>
                <a:srgbClr val="000000"/>
              </a:solidFill>
              <a:latin typeface="Arial"/>
            </a:endParaRPr>
          </a:p>
          <a:p>
            <a:pPr>
              <a:lnSpc>
                <a:spcPct val="100000"/>
              </a:lnSpc>
              <a:buNone/>
              <a:tabLst>
                <a:tab algn="l" pos="0"/>
              </a:tabLst>
            </a:pPr>
            <a:r>
              <a:rPr b="1" lang="en" sz="1090" spc="-1" strike="noStrike">
                <a:solidFill>
                  <a:srgbClr val="000000"/>
                </a:solidFill>
                <a:latin typeface="Arial"/>
                <a:ea typeface="Arial"/>
              </a:rPr>
              <a:t>What did we get? </a:t>
            </a:r>
            <a:endParaRPr b="0" lang="en-IN" sz="1090" spc="-1" strike="noStrike">
              <a:solidFill>
                <a:srgbClr val="000000"/>
              </a:solidFill>
              <a:latin typeface="Arial"/>
            </a:endParaRPr>
          </a:p>
          <a:p>
            <a:pPr marL="457200" indent="-297720">
              <a:lnSpc>
                <a:spcPct val="100000"/>
              </a:lnSpc>
              <a:buClr>
                <a:srgbClr val="000000"/>
              </a:buClr>
              <a:buFont typeface="Arial"/>
              <a:buChar char="●"/>
              <a:tabLst>
                <a:tab algn="l" pos="0"/>
              </a:tabLst>
            </a:pPr>
            <a:r>
              <a:rPr b="0" lang="en" sz="1090" spc="-1" strike="noStrike">
                <a:solidFill>
                  <a:srgbClr val="000000"/>
                </a:solidFill>
                <a:latin typeface="Arial"/>
                <a:ea typeface="Arial"/>
              </a:rPr>
              <a:t>Sersic 1 effective radius (r</a:t>
            </a:r>
            <a:r>
              <a:rPr b="0" lang="en" sz="1089" spc="-1" strike="noStrike" baseline="-25000">
                <a:solidFill>
                  <a:srgbClr val="000000"/>
                </a:solidFill>
                <a:latin typeface="Arial"/>
                <a:ea typeface="Arial"/>
              </a:rPr>
              <a:t>e</a:t>
            </a:r>
            <a:r>
              <a:rPr b="0" lang="en" sz="1090" spc="-1" strike="noStrike">
                <a:solidFill>
                  <a:srgbClr val="000000"/>
                </a:solidFill>
                <a:latin typeface="Arial"/>
                <a:ea typeface="Arial"/>
              </a:rPr>
              <a:t>) as ~ 5.8 kpc and sersic index (n) ~0.89, </a:t>
            </a:r>
            <a:endParaRPr b="0" lang="en-IN" sz="1090" spc="-1" strike="noStrike">
              <a:solidFill>
                <a:srgbClr val="000000"/>
              </a:solidFill>
              <a:latin typeface="Arial"/>
            </a:endParaRPr>
          </a:p>
          <a:p>
            <a:pPr marL="457200" indent="-297720">
              <a:lnSpc>
                <a:spcPct val="100000"/>
              </a:lnSpc>
              <a:buClr>
                <a:srgbClr val="000000"/>
              </a:buClr>
              <a:buFont typeface="Arial"/>
              <a:buChar char="●"/>
              <a:tabLst>
                <a:tab algn="l" pos="0"/>
              </a:tabLst>
            </a:pPr>
            <a:r>
              <a:rPr b="0" lang="en" sz="1090" spc="-1" strike="noStrike">
                <a:solidFill>
                  <a:srgbClr val="000000"/>
                </a:solidFill>
                <a:latin typeface="Arial"/>
                <a:ea typeface="Arial"/>
              </a:rPr>
              <a:t>Exp-disk effective radius (r</a:t>
            </a:r>
            <a:r>
              <a:rPr b="0" lang="en" sz="1089" spc="-1" strike="noStrike" baseline="-25000">
                <a:solidFill>
                  <a:srgbClr val="000000"/>
                </a:solidFill>
                <a:latin typeface="Arial"/>
                <a:ea typeface="Arial"/>
              </a:rPr>
              <a:t>e</a:t>
            </a:r>
            <a:r>
              <a:rPr b="0" lang="en" sz="1090" spc="-1" strike="noStrike">
                <a:solidFill>
                  <a:srgbClr val="000000"/>
                </a:solidFill>
                <a:latin typeface="Arial"/>
                <a:ea typeface="Arial"/>
              </a:rPr>
              <a:t>) as 3.2 kpc, </a:t>
            </a:r>
            <a:endParaRPr b="0" lang="en-IN" sz="1090" spc="-1" strike="noStrike">
              <a:solidFill>
                <a:srgbClr val="000000"/>
              </a:solidFill>
              <a:latin typeface="Arial"/>
            </a:endParaRPr>
          </a:p>
          <a:p>
            <a:pPr marL="457200" indent="-297720">
              <a:lnSpc>
                <a:spcPct val="100000"/>
              </a:lnSpc>
              <a:buClr>
                <a:srgbClr val="000000"/>
              </a:buClr>
              <a:buFont typeface="Arial"/>
              <a:buChar char="●"/>
              <a:tabLst>
                <a:tab algn="l" pos="0"/>
              </a:tabLst>
            </a:pPr>
            <a:r>
              <a:rPr b="0" lang="en" sz="1090" spc="-1" strike="noStrike">
                <a:solidFill>
                  <a:srgbClr val="000000"/>
                </a:solidFill>
                <a:latin typeface="Arial"/>
                <a:ea typeface="Arial"/>
              </a:rPr>
              <a:t>Sersic 2 is much fainter with effective radius (r</a:t>
            </a:r>
            <a:r>
              <a:rPr b="0" lang="en" sz="1089" spc="-1" strike="noStrike" baseline="-25000">
                <a:solidFill>
                  <a:srgbClr val="000000"/>
                </a:solidFill>
                <a:latin typeface="Arial"/>
                <a:ea typeface="Arial"/>
              </a:rPr>
              <a:t>e</a:t>
            </a:r>
            <a:r>
              <a:rPr b="0" lang="en" sz="1090" spc="-1" strike="noStrike">
                <a:solidFill>
                  <a:srgbClr val="000000"/>
                </a:solidFill>
                <a:latin typeface="Arial"/>
                <a:ea typeface="Arial"/>
              </a:rPr>
              <a:t>) ~ 11.4 kpc and sersic index (n) ~ 0.1. </a:t>
            </a:r>
            <a:endParaRPr b="0" lang="en-IN" sz="1090" spc="-1" strike="noStrike">
              <a:solidFill>
                <a:srgbClr val="000000"/>
              </a:solidFill>
              <a:latin typeface="Arial"/>
            </a:endParaRPr>
          </a:p>
          <a:p>
            <a:pPr>
              <a:lnSpc>
                <a:spcPct val="115000"/>
              </a:lnSpc>
              <a:spcBef>
                <a:spcPts val="1199"/>
              </a:spcBef>
              <a:buNone/>
              <a:tabLst>
                <a:tab algn="l" pos="0"/>
              </a:tabLst>
            </a:pPr>
            <a:r>
              <a:rPr b="0" lang="en" sz="1020" spc="-1" strike="noStrike">
                <a:solidFill>
                  <a:srgbClr val="0000ff"/>
                </a:solidFill>
                <a:latin typeface="Arial"/>
                <a:ea typeface="Arial"/>
              </a:rPr>
              <a:t>This galaxy does not have any bulge</a:t>
            </a:r>
            <a:r>
              <a:rPr b="0" lang="en" sz="1020" spc="-1" strike="noStrike">
                <a:solidFill>
                  <a:srgbClr val="000000"/>
                </a:solidFill>
                <a:latin typeface="Arial"/>
                <a:ea typeface="Arial"/>
              </a:rPr>
              <a:t> (or maybe has a pseudo bulge!).</a:t>
            </a:r>
            <a:endParaRPr b="0" lang="en-IN" sz="1020" spc="-1" strike="noStrike">
              <a:solidFill>
                <a:srgbClr val="000000"/>
              </a:solidFill>
              <a:latin typeface="Arial"/>
            </a:endParaRPr>
          </a:p>
          <a:p>
            <a:pPr>
              <a:lnSpc>
                <a:spcPct val="115000"/>
              </a:lnSpc>
              <a:spcBef>
                <a:spcPts val="1199"/>
              </a:spcBef>
              <a:buNone/>
              <a:tabLst>
                <a:tab algn="l" pos="0"/>
              </a:tabLst>
            </a:pPr>
            <a:r>
              <a:rPr b="0" lang="en" sz="1020" spc="-1" strike="noStrike">
                <a:solidFill>
                  <a:srgbClr val="0000ff"/>
                </a:solidFill>
                <a:latin typeface="Arial"/>
                <a:ea typeface="Arial"/>
              </a:rPr>
              <a:t>The PA of Sersic 2 (-40 deg) is different from Sersic 1 (-58 deg) and Exp-disk profile (-52 deg)</a:t>
            </a:r>
            <a:r>
              <a:rPr b="0" lang="en" sz="1020" spc="-1" strike="noStrike">
                <a:solidFill>
                  <a:srgbClr val="000000"/>
                </a:solidFill>
                <a:latin typeface="Arial"/>
                <a:ea typeface="Arial"/>
              </a:rPr>
              <a:t>. It introduces a slight distortion in the model. We need to further investigate whether there is an actual asymmetry in the disk of the galaxy or the function needs to be constrained further for better results.</a:t>
            </a:r>
            <a:endParaRPr b="0" lang="en-IN" sz="1020" spc="-1" strike="noStrike">
              <a:solidFill>
                <a:srgbClr val="000000"/>
              </a:solidFill>
              <a:latin typeface="Arial"/>
            </a:endParaRPr>
          </a:p>
          <a:p>
            <a:pPr>
              <a:lnSpc>
                <a:spcPct val="115000"/>
              </a:lnSpc>
              <a:spcBef>
                <a:spcPts val="1199"/>
              </a:spcBef>
              <a:spcAft>
                <a:spcPts val="1199"/>
              </a:spcAft>
              <a:buNone/>
              <a:tabLst>
                <a:tab algn="l" pos="0"/>
              </a:tabLst>
            </a:pPr>
            <a:endParaRPr b="0" lang="en-IN" sz="1020" spc="-1" strike="noStrike">
              <a:solidFill>
                <a:srgbClr val="000000"/>
              </a:solidFill>
              <a:latin typeface="Arial"/>
            </a:endParaRPr>
          </a:p>
        </p:txBody>
      </p:sp>
      <p:pic>
        <p:nvPicPr>
          <p:cNvPr id="111" name="Google Shape;107;p18" descr=""/>
          <p:cNvPicPr/>
          <p:nvPr/>
        </p:nvPicPr>
        <p:blipFill>
          <a:blip r:embed="rId1"/>
          <a:stretch/>
        </p:blipFill>
        <p:spPr>
          <a:xfrm>
            <a:off x="4672440" y="543600"/>
            <a:ext cx="2926440" cy="2920680"/>
          </a:xfrm>
          <a:prstGeom prst="rect">
            <a:avLst/>
          </a:prstGeom>
          <a:ln w="0">
            <a:noFill/>
          </a:ln>
        </p:spPr>
      </p:pic>
      <p:pic>
        <p:nvPicPr>
          <p:cNvPr id="112" name="Google Shape;108;p18" descr=""/>
          <p:cNvPicPr/>
          <p:nvPr/>
        </p:nvPicPr>
        <p:blipFill>
          <a:blip r:embed="rId2"/>
          <a:srcRect l="6731" t="4359" r="0" b="4684"/>
          <a:stretch/>
        </p:blipFill>
        <p:spPr>
          <a:xfrm>
            <a:off x="7709760" y="610560"/>
            <a:ext cx="1286640" cy="1267920"/>
          </a:xfrm>
          <a:prstGeom prst="rect">
            <a:avLst/>
          </a:prstGeom>
          <a:ln w="0">
            <a:noFill/>
          </a:ln>
        </p:spPr>
      </p:pic>
      <p:pic>
        <p:nvPicPr>
          <p:cNvPr id="113" name="Google Shape;109;p18" descr=""/>
          <p:cNvPicPr/>
          <p:nvPr/>
        </p:nvPicPr>
        <p:blipFill>
          <a:blip r:embed="rId3"/>
          <a:srcRect l="7664" t="4313" r="0" b="5621"/>
          <a:stretch/>
        </p:blipFill>
        <p:spPr>
          <a:xfrm>
            <a:off x="7735680" y="1939320"/>
            <a:ext cx="1286640" cy="1267920"/>
          </a:xfrm>
          <a:prstGeom prst="rect">
            <a:avLst/>
          </a:prstGeom>
          <a:ln w="0">
            <a:noFill/>
          </a:ln>
        </p:spPr>
      </p:pic>
      <p:pic>
        <p:nvPicPr>
          <p:cNvPr id="114" name="Google Shape;110;p18" descr=""/>
          <p:cNvPicPr/>
          <p:nvPr/>
        </p:nvPicPr>
        <p:blipFill>
          <a:blip r:embed="rId4"/>
          <a:stretch/>
        </p:blipFill>
        <p:spPr>
          <a:xfrm>
            <a:off x="388440" y="3459240"/>
            <a:ext cx="1608480" cy="1591920"/>
          </a:xfrm>
          <a:prstGeom prst="rect">
            <a:avLst/>
          </a:prstGeom>
          <a:ln w="0">
            <a:noFill/>
          </a:ln>
        </p:spPr>
      </p:pic>
      <p:pic>
        <p:nvPicPr>
          <p:cNvPr id="115" name="Google Shape;111;p18" descr=""/>
          <p:cNvPicPr/>
          <p:nvPr/>
        </p:nvPicPr>
        <p:blipFill>
          <a:blip r:embed="rId5"/>
          <a:stretch/>
        </p:blipFill>
        <p:spPr>
          <a:xfrm>
            <a:off x="2002320" y="3459240"/>
            <a:ext cx="1691280" cy="1591920"/>
          </a:xfrm>
          <a:prstGeom prst="rect">
            <a:avLst/>
          </a:prstGeom>
          <a:ln w="0">
            <a:noFill/>
          </a:ln>
        </p:spPr>
      </p:pic>
      <p:pic>
        <p:nvPicPr>
          <p:cNvPr id="116" name="Google Shape;112;p18" descr=""/>
          <p:cNvPicPr/>
          <p:nvPr/>
        </p:nvPicPr>
        <p:blipFill>
          <a:blip r:embed="rId6"/>
          <a:stretch/>
        </p:blipFill>
        <p:spPr>
          <a:xfrm>
            <a:off x="5329080" y="3459240"/>
            <a:ext cx="1584360" cy="1591920"/>
          </a:xfrm>
          <a:prstGeom prst="rect">
            <a:avLst/>
          </a:prstGeom>
          <a:ln w="0">
            <a:noFill/>
          </a:ln>
        </p:spPr>
      </p:pic>
      <p:pic>
        <p:nvPicPr>
          <p:cNvPr id="117" name="Google Shape;113;p18" descr=""/>
          <p:cNvPicPr/>
          <p:nvPr/>
        </p:nvPicPr>
        <p:blipFill>
          <a:blip r:embed="rId7"/>
          <a:stretch/>
        </p:blipFill>
        <p:spPr>
          <a:xfrm>
            <a:off x="3693600" y="3459240"/>
            <a:ext cx="1629360" cy="1591920"/>
          </a:xfrm>
          <a:prstGeom prst="rect">
            <a:avLst/>
          </a:prstGeom>
          <a:ln w="0">
            <a:noFill/>
          </a:ln>
        </p:spPr>
      </p:pic>
      <p:sp>
        <p:nvSpPr>
          <p:cNvPr id="118" name="Google Shape;114;p18"/>
          <p:cNvSpPr/>
          <p:nvPr/>
        </p:nvSpPr>
        <p:spPr>
          <a:xfrm>
            <a:off x="414720" y="4607640"/>
            <a:ext cx="1350720" cy="4417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700" spc="-1" strike="noStrike">
                <a:solidFill>
                  <a:srgbClr val="ffffff"/>
                </a:solidFill>
                <a:latin typeface="Arial"/>
                <a:ea typeface="Arial"/>
              </a:rPr>
              <a:t>Data</a:t>
            </a:r>
            <a:endParaRPr b="0" lang="en-IN" sz="1700" spc="-1" strike="noStrike">
              <a:latin typeface="Arial"/>
            </a:endParaRPr>
          </a:p>
        </p:txBody>
      </p:sp>
      <p:sp>
        <p:nvSpPr>
          <p:cNvPr id="119" name="Google Shape;115;p18"/>
          <p:cNvSpPr/>
          <p:nvPr/>
        </p:nvSpPr>
        <p:spPr>
          <a:xfrm>
            <a:off x="1985400" y="4616280"/>
            <a:ext cx="1526400" cy="33156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 sz="1700" spc="-1" strike="noStrike">
                <a:solidFill>
                  <a:srgbClr val="ffffff"/>
                </a:solidFill>
                <a:latin typeface="Arial"/>
                <a:ea typeface="Arial"/>
              </a:rPr>
              <a:t>Model</a:t>
            </a:r>
            <a:endParaRPr b="0" lang="en-IN" sz="1700" spc="-1" strike="noStrike">
              <a:latin typeface="Arial"/>
            </a:endParaRPr>
          </a:p>
        </p:txBody>
      </p:sp>
      <p:sp>
        <p:nvSpPr>
          <p:cNvPr id="120" name="Google Shape;116;p18"/>
          <p:cNvSpPr/>
          <p:nvPr/>
        </p:nvSpPr>
        <p:spPr>
          <a:xfrm>
            <a:off x="3692160" y="4610520"/>
            <a:ext cx="1801080" cy="4417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700" spc="-1" strike="noStrike">
                <a:solidFill>
                  <a:srgbClr val="ffffff"/>
                </a:solidFill>
                <a:latin typeface="Arial"/>
                <a:ea typeface="Arial"/>
              </a:rPr>
              <a:t>Model</a:t>
            </a:r>
            <a:endParaRPr b="0" lang="en-IN" sz="1700" spc="-1" strike="noStrike">
              <a:latin typeface="Arial"/>
            </a:endParaRPr>
          </a:p>
        </p:txBody>
      </p:sp>
      <p:sp>
        <p:nvSpPr>
          <p:cNvPr id="121" name="Google Shape;117;p18"/>
          <p:cNvSpPr/>
          <p:nvPr/>
        </p:nvSpPr>
        <p:spPr>
          <a:xfrm>
            <a:off x="5298120" y="4616280"/>
            <a:ext cx="1449720" cy="4417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700" spc="-1" strike="noStrike">
                <a:solidFill>
                  <a:srgbClr val="ffffff"/>
                </a:solidFill>
                <a:latin typeface="Arial"/>
                <a:ea typeface="Arial"/>
              </a:rPr>
              <a:t>Residual</a:t>
            </a:r>
            <a:endParaRPr b="0" lang="en-IN" sz="1700" spc="-1" strike="noStrike">
              <a:latin typeface="Arial"/>
            </a:endParaRPr>
          </a:p>
        </p:txBody>
      </p:sp>
      <p:sp>
        <p:nvSpPr>
          <p:cNvPr id="122" name="Google Shape;118;p18"/>
          <p:cNvSpPr/>
          <p:nvPr/>
        </p:nvSpPr>
        <p:spPr>
          <a:xfrm>
            <a:off x="7763400" y="556920"/>
            <a:ext cx="1286280" cy="135720"/>
          </a:xfrm>
          <a:prstGeom prst="rect">
            <a:avLst/>
          </a:prstGeom>
          <a:noFill/>
          <a:ln w="0">
            <a:noFill/>
          </a:ln>
        </p:spPr>
        <p:style>
          <a:lnRef idx="0"/>
          <a:fillRef idx="0"/>
          <a:effectRef idx="0"/>
          <a:fontRef idx="minor"/>
        </p:style>
        <p:txBody>
          <a:bodyPr tIns="136080" bIns="136080" anchor="t">
            <a:noAutofit/>
          </a:bodyPr>
          <a:p>
            <a:pPr>
              <a:lnSpc>
                <a:spcPct val="100000"/>
              </a:lnSpc>
              <a:buNone/>
              <a:tabLst>
                <a:tab algn="l" pos="0"/>
              </a:tabLst>
            </a:pPr>
            <a:r>
              <a:rPr b="0" lang="en" sz="1000" spc="-1" strike="noStrike">
                <a:solidFill>
                  <a:srgbClr val="ffffff"/>
                </a:solidFill>
                <a:latin typeface="Arial"/>
                <a:ea typeface="Arial"/>
              </a:rPr>
              <a:t>Ellipse fit in data</a:t>
            </a:r>
            <a:endParaRPr b="0" lang="en-IN" sz="1000" spc="-1" strike="noStrike">
              <a:latin typeface="Arial"/>
            </a:endParaRPr>
          </a:p>
        </p:txBody>
      </p:sp>
      <p:sp>
        <p:nvSpPr>
          <p:cNvPr id="123" name="Google Shape;119;p18"/>
          <p:cNvSpPr/>
          <p:nvPr/>
        </p:nvSpPr>
        <p:spPr>
          <a:xfrm>
            <a:off x="7753680" y="1939320"/>
            <a:ext cx="1249920" cy="609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000" spc="-1" strike="noStrike">
                <a:solidFill>
                  <a:srgbClr val="ffffff"/>
                </a:solidFill>
                <a:latin typeface="Arial"/>
                <a:ea typeface="Arial"/>
              </a:rPr>
              <a:t>Ellipse fit in model</a:t>
            </a:r>
            <a:endParaRPr b="0" lang="en-IN" sz="10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p:nvPr>
        </p:nvSpPr>
        <p:spPr>
          <a:xfrm>
            <a:off x="311760" y="2303640"/>
            <a:ext cx="8520120" cy="536040"/>
          </a:xfrm>
          <a:prstGeom prst="rect">
            <a:avLst/>
          </a:prstGeom>
          <a:noFill/>
          <a:ln w="0">
            <a:noFill/>
          </a:ln>
        </p:spPr>
        <p:txBody>
          <a:bodyPr tIns="91440" bIns="91440" anchor="t">
            <a:noAutofit/>
          </a:bodyPr>
          <a:p>
            <a:pPr algn="ctr">
              <a:lnSpc>
                <a:spcPct val="115000"/>
              </a:lnSpc>
              <a:spcAft>
                <a:spcPts val="1199"/>
              </a:spcAft>
              <a:buNone/>
              <a:tabLst>
                <a:tab algn="l" pos="0"/>
              </a:tabLst>
            </a:pPr>
            <a:r>
              <a:rPr b="1" lang="en" sz="3000" spc="-1" strike="noStrike">
                <a:solidFill>
                  <a:srgbClr val="000000"/>
                </a:solidFill>
                <a:latin typeface="Arial"/>
                <a:ea typeface="Arial"/>
              </a:rPr>
              <a:t>Thank you!</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2025-10-31T08:56:16Z</dcterms:modified>
  <cp:revision>1</cp:revision>
  <dc:subject/>
  <dc:title/>
</cp:coreProperties>
</file>